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58" r:id="rId6"/>
    <p:sldId id="260" r:id="rId7"/>
    <p:sldId id="262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0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C5818F-FCE7-4E52-BD60-3658BD00906F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DE2060-39C3-4AF7-BA6D-7602149324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HYwOs5zFu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fyzikaakustika/ultrazvu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osvdf.cz/cmsb/data/prilohy/141030-EU_penize_do_skol_F/VY_32_INOVACE_0301_BECICKOVA_0308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opera&amp;q=doppler&#367;v+jev&amp;sourceid=opera&amp;ie=UTF-8&amp;oe=UTF-8" TargetMode="External"/><Relationship Id="rId2" Type="http://schemas.openxmlformats.org/officeDocument/2006/relationships/hyperlink" Target="https://sites.google.com/site/fyzikaakustika/ultrazv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Doplnění akustiky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Akustická hygiena a podobně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8824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Biologický účinek zvuku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 na sluchový orgán</a:t>
            </a:r>
          </a:p>
          <a:p>
            <a:r>
              <a:rPr lang="cs-CZ" dirty="0"/>
              <a:t>n</a:t>
            </a:r>
            <a:r>
              <a:rPr lang="cs-CZ" dirty="0" smtClean="0"/>
              <a:t>a vegetativní nervový systém</a:t>
            </a:r>
          </a:p>
          <a:p>
            <a:r>
              <a:rPr lang="cs-CZ" dirty="0"/>
              <a:t>n</a:t>
            </a:r>
            <a:r>
              <a:rPr lang="cs-CZ" dirty="0" smtClean="0"/>
              <a:t>a psychiku člověka    (více ne </a:t>
            </a:r>
            <a:r>
              <a:rPr lang="cs-CZ" dirty="0" smtClean="0">
                <a:solidFill>
                  <a:srgbClr val="FF0000"/>
                </a:solidFill>
              </a:rPr>
              <a:t>75 dB </a:t>
            </a:r>
            <a:r>
              <a:rPr lang="cs-CZ" dirty="0" smtClean="0"/>
              <a:t>je zdraví škodlivé)</a:t>
            </a:r>
          </a:p>
          <a:p>
            <a:r>
              <a:rPr lang="cs-CZ" dirty="0" smtClean="0"/>
              <a:t>l</a:t>
            </a:r>
            <a:r>
              <a:rPr lang="cs-CZ" dirty="0" smtClean="0"/>
              <a:t>idi </a:t>
            </a:r>
            <a:r>
              <a:rPr lang="cs-CZ" dirty="0" smtClean="0"/>
              <a:t>reagují na škodlivý zvuk následovně:</a:t>
            </a:r>
          </a:p>
          <a:p>
            <a:r>
              <a:rPr lang="cs-CZ" dirty="0" smtClean="0"/>
              <a:t>-zvýšení srdeční frekvence, krevního tlaku, rozvoj únavy, vznik civilizačních nemocí( infarkt, cukrovka, porucha imunitního systému</a:t>
            </a:r>
            <a:r>
              <a:rPr lang="cs-CZ" dirty="0" smtClean="0"/>
              <a:t>) </a:t>
            </a:r>
            <a:r>
              <a:rPr lang="cs-CZ" dirty="0" smtClean="0">
                <a:solidFill>
                  <a:srgbClr val="FF0000"/>
                </a:solidFill>
              </a:rPr>
              <a:t>pozor na sluchátka a hlasitou hudbu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-prodlužuje se doba usínání, snížená výkonost, malá </a:t>
            </a:r>
            <a:r>
              <a:rPr lang="cs-CZ" dirty="0" smtClean="0"/>
              <a:t>soustředěnost ( problémy s učením)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2157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Hlukové hladiny v decibelech: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práh slyšitelnosti</a:t>
            </a:r>
            <a:r>
              <a:rPr lang="cs-CZ" dirty="0" smtClean="0"/>
              <a:t> – 0 dB,</a:t>
            </a:r>
          </a:p>
          <a:p>
            <a:r>
              <a:rPr lang="cs-CZ" b="1" dirty="0" smtClean="0"/>
              <a:t>sotva </a:t>
            </a:r>
            <a:r>
              <a:rPr lang="cs-CZ" b="1" dirty="0" smtClean="0"/>
              <a:t>slyšitelné  </a:t>
            </a:r>
            <a:r>
              <a:rPr lang="cs-CZ" dirty="0" smtClean="0"/>
              <a:t> – 10 dB,</a:t>
            </a:r>
          </a:p>
          <a:p>
            <a:r>
              <a:rPr lang="cs-CZ" b="1" dirty="0" smtClean="0"/>
              <a:t>šepot</a:t>
            </a:r>
            <a:r>
              <a:rPr lang="cs-CZ" dirty="0" smtClean="0"/>
              <a:t> </a:t>
            </a:r>
            <a:r>
              <a:rPr lang="cs-CZ" dirty="0" smtClean="0"/>
              <a:t>                  -   30 </a:t>
            </a:r>
            <a:r>
              <a:rPr lang="cs-CZ" dirty="0" smtClean="0"/>
              <a:t>dB,</a:t>
            </a:r>
          </a:p>
          <a:p>
            <a:r>
              <a:rPr lang="cs-CZ" b="1" dirty="0" smtClean="0"/>
              <a:t>tichý </a:t>
            </a:r>
            <a:r>
              <a:rPr lang="cs-CZ" b="1" dirty="0" smtClean="0"/>
              <a:t>rozhovor  </a:t>
            </a:r>
            <a:r>
              <a:rPr lang="cs-CZ" dirty="0" smtClean="0"/>
              <a:t> – </a:t>
            </a:r>
            <a:r>
              <a:rPr lang="cs-CZ" dirty="0" smtClean="0"/>
              <a:t>  50 </a:t>
            </a:r>
            <a:r>
              <a:rPr lang="cs-CZ" dirty="0" smtClean="0"/>
              <a:t>dB,</a:t>
            </a:r>
          </a:p>
          <a:p>
            <a:r>
              <a:rPr lang="cs-CZ" b="1" dirty="0" smtClean="0"/>
              <a:t>mírný hluk</a:t>
            </a:r>
            <a:r>
              <a:rPr lang="cs-CZ" dirty="0" smtClean="0"/>
              <a:t> – 80 dB (odvoz odpadků, pouliční ruch, pračka …),</a:t>
            </a:r>
          </a:p>
          <a:p>
            <a:r>
              <a:rPr lang="cs-CZ" b="1" dirty="0" smtClean="0"/>
              <a:t>velký hluk</a:t>
            </a:r>
            <a:r>
              <a:rPr lang="cs-CZ" dirty="0" smtClean="0"/>
              <a:t> – 100 dB (výroba kotlů, motocykl …),</a:t>
            </a:r>
          </a:p>
          <a:p>
            <a:r>
              <a:rPr lang="cs-CZ" b="1" dirty="0" smtClean="0"/>
              <a:t>bolestivý hluk</a:t>
            </a:r>
            <a:r>
              <a:rPr lang="cs-CZ" dirty="0" smtClean="0"/>
              <a:t> – 120 dB (diskotéková hudba, proudové letadlo)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1456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Hygienické normy zvuku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hlinkClick r:id="rId2"/>
              </a:rPr>
              <a:t>https://youtu.be/oHYwOs5zFuM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Hygienické normy</a:t>
            </a:r>
            <a:br>
              <a:rPr lang="cs-CZ" b="1" dirty="0" smtClean="0"/>
            </a:br>
            <a:r>
              <a:rPr lang="cs-CZ" b="1" dirty="0" smtClean="0"/>
              <a:t>Základní limity pro venkovní hluk (např. u obytných domů) jsou následující: </a:t>
            </a:r>
            <a:br>
              <a:rPr lang="cs-CZ" b="1" dirty="0" smtClean="0"/>
            </a:br>
            <a:r>
              <a:rPr lang="cs-CZ" b="1" dirty="0" smtClean="0"/>
              <a:t>venkovní hluk den </a:t>
            </a:r>
            <a:r>
              <a:rPr lang="cs-CZ" b="1" dirty="0" smtClean="0"/>
              <a:t>         (</a:t>
            </a:r>
            <a:r>
              <a:rPr lang="cs-CZ" b="1" dirty="0" smtClean="0"/>
              <a:t>6:00-22:00) </a:t>
            </a:r>
            <a:r>
              <a:rPr lang="cs-CZ" b="1" dirty="0" smtClean="0"/>
              <a:t>          noc </a:t>
            </a:r>
            <a:r>
              <a:rPr lang="cs-CZ" b="1" dirty="0" smtClean="0"/>
              <a:t>(22:00-6:00) </a:t>
            </a:r>
            <a:br>
              <a:rPr lang="cs-CZ" b="1" dirty="0" smtClean="0"/>
            </a:br>
            <a:r>
              <a:rPr lang="cs-CZ" b="1" dirty="0" smtClean="0"/>
              <a:t>pro </a:t>
            </a:r>
            <a:r>
              <a:rPr lang="cs-CZ" b="1" dirty="0" smtClean="0"/>
              <a:t>hluk jiný, než z </a:t>
            </a:r>
            <a:r>
              <a:rPr lang="cs-CZ" b="1" dirty="0" smtClean="0"/>
              <a:t>dopravy   </a:t>
            </a:r>
            <a:r>
              <a:rPr lang="cs-CZ" b="1" dirty="0" smtClean="0"/>
              <a:t>50 </a:t>
            </a:r>
            <a:r>
              <a:rPr lang="cs-CZ" b="1" dirty="0" smtClean="0"/>
              <a:t>dB                  </a:t>
            </a:r>
            <a:r>
              <a:rPr lang="cs-CZ" b="1" dirty="0" smtClean="0"/>
              <a:t>40 dB </a:t>
            </a:r>
            <a:br>
              <a:rPr lang="cs-CZ" b="1" dirty="0" smtClean="0"/>
            </a:br>
            <a:r>
              <a:rPr lang="cs-CZ" b="1" dirty="0" smtClean="0"/>
              <a:t>pro hluk ze silniční </a:t>
            </a:r>
            <a:r>
              <a:rPr lang="cs-CZ" b="1" dirty="0" smtClean="0"/>
              <a:t>dopravy   </a:t>
            </a:r>
            <a:r>
              <a:rPr lang="cs-CZ" b="1" dirty="0" smtClean="0"/>
              <a:t>55 dB </a:t>
            </a:r>
            <a:r>
              <a:rPr lang="cs-CZ" b="1" dirty="0" smtClean="0"/>
              <a:t>                 45 </a:t>
            </a:r>
            <a:r>
              <a:rPr lang="cs-CZ" b="1" dirty="0" smtClean="0"/>
              <a:t>dB </a:t>
            </a:r>
            <a:br>
              <a:rPr lang="cs-CZ" b="1" dirty="0" smtClean="0"/>
            </a:br>
            <a:r>
              <a:rPr lang="cs-CZ" b="1" dirty="0" smtClean="0"/>
              <a:t>pro hluk z železniční dopravy 55 </a:t>
            </a:r>
            <a:r>
              <a:rPr lang="cs-CZ" b="1" dirty="0" smtClean="0"/>
              <a:t>dB                  </a:t>
            </a:r>
            <a:r>
              <a:rPr lang="cs-CZ" b="1" dirty="0" smtClean="0"/>
              <a:t>50 dB </a:t>
            </a:r>
            <a:br>
              <a:rPr lang="cs-CZ" b="1" dirty="0" smtClean="0"/>
            </a:br>
            <a:r>
              <a:rPr lang="cs-CZ" b="1" dirty="0" smtClean="0"/>
              <a:t>pro hluk z hlavních silnic </a:t>
            </a:r>
            <a:r>
              <a:rPr lang="cs-CZ" b="1" dirty="0" smtClean="0"/>
              <a:t>       60 dB                  </a:t>
            </a:r>
            <a:r>
              <a:rPr lang="cs-CZ" b="1" dirty="0" smtClean="0"/>
              <a:t>50 dB </a:t>
            </a:r>
            <a:br>
              <a:rPr lang="cs-CZ" b="1" dirty="0" smtClean="0"/>
            </a:br>
            <a:r>
              <a:rPr lang="cs-CZ" b="1" dirty="0" smtClean="0"/>
              <a:t>pro hluk v </a:t>
            </a:r>
            <a:r>
              <a:rPr lang="cs-CZ" b="1" dirty="0" err="1" smtClean="0"/>
              <a:t>ochr</a:t>
            </a:r>
            <a:r>
              <a:rPr lang="cs-CZ" b="1" dirty="0" smtClean="0"/>
              <a:t>. </a:t>
            </a:r>
            <a:r>
              <a:rPr lang="cs-CZ" b="1" dirty="0" smtClean="0"/>
              <a:t>pásmech drah 60 dB </a:t>
            </a:r>
            <a:r>
              <a:rPr lang="cs-CZ" b="1" dirty="0" smtClean="0"/>
              <a:t>              55 </a:t>
            </a:r>
            <a:r>
              <a:rPr lang="cs-CZ" b="1" dirty="0" smtClean="0"/>
              <a:t>dB </a:t>
            </a:r>
            <a:br>
              <a:rPr lang="cs-CZ" b="1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Ultrazvuk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lidé ho neslyší  nad 20 kHz</a:t>
            </a:r>
          </a:p>
          <a:p>
            <a:r>
              <a:rPr lang="cs-CZ" dirty="0"/>
              <a:t>m</a:t>
            </a:r>
            <a:r>
              <a:rPr lang="cs-CZ" dirty="0" smtClean="0"/>
              <a:t>á krátkou vlnovou délku</a:t>
            </a:r>
          </a:p>
          <a:p>
            <a:r>
              <a:rPr lang="cs-CZ" dirty="0" smtClean="0"/>
              <a:t>j</a:t>
            </a:r>
            <a:r>
              <a:rPr lang="cs-CZ" dirty="0" smtClean="0"/>
              <a:t>e </a:t>
            </a:r>
            <a:r>
              <a:rPr lang="cs-CZ" dirty="0" smtClean="0"/>
              <a:t>méně pohlcovaný kapalinami a pevnými látkami</a:t>
            </a:r>
          </a:p>
          <a:p>
            <a:r>
              <a:rPr lang="cs-CZ" dirty="0" smtClean="0"/>
              <a:t>v</a:t>
            </a:r>
            <a:r>
              <a:rPr lang="cs-CZ" dirty="0" smtClean="0"/>
              <a:t>yužití </a:t>
            </a:r>
            <a:r>
              <a:rPr lang="cs-CZ" dirty="0" smtClean="0"/>
              <a:t>defektoskopii v </a:t>
            </a:r>
            <a:r>
              <a:rPr lang="cs-CZ" dirty="0" smtClean="0"/>
              <a:t>průmyslu (kontrola svárů, defekty..) </a:t>
            </a:r>
            <a:endParaRPr lang="cs-CZ" dirty="0" smtClean="0"/>
          </a:p>
          <a:p>
            <a:r>
              <a:rPr lang="cs-CZ" dirty="0" smtClean="0"/>
              <a:t>Lékařství diagnostika </a:t>
            </a:r>
            <a:r>
              <a:rPr lang="cs-CZ" dirty="0" smtClean="0"/>
              <a:t>nemoci ( sonografie, …)</a:t>
            </a:r>
            <a:endParaRPr lang="cs-CZ" dirty="0" smtClean="0"/>
          </a:p>
          <a:p>
            <a:r>
              <a:rPr lang="cs-CZ" dirty="0" smtClean="0"/>
              <a:t>Mapování hloubky dna</a:t>
            </a:r>
          </a:p>
          <a:p>
            <a:r>
              <a:rPr lang="cs-CZ" dirty="0" smtClean="0"/>
              <a:t>Echolokace ( </a:t>
            </a:r>
            <a:r>
              <a:rPr lang="cs-CZ" dirty="0" smtClean="0"/>
              <a:t>příroda, delfíni, netopýři……)</a:t>
            </a:r>
            <a:endParaRPr lang="cs-CZ" dirty="0" smtClean="0"/>
          </a:p>
          <a:p>
            <a:r>
              <a:rPr lang="cs-CZ" dirty="0" smtClean="0">
                <a:hlinkClick r:id="rId2"/>
              </a:rPr>
              <a:t>https://sites.google.com/site/fyzikaakustika/ultrazvuk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7770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Infrazvuk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Vlnění o nízkém kmitočtu ( lidské ucho ho neslyší)</a:t>
            </a:r>
          </a:p>
          <a:p>
            <a:r>
              <a:rPr lang="cs-CZ" dirty="0" smtClean="0"/>
              <a:t>Šíří se velmi </a:t>
            </a:r>
            <a:r>
              <a:rPr lang="cs-CZ" dirty="0" smtClean="0"/>
              <a:t>dobře  </a:t>
            </a:r>
            <a:r>
              <a:rPr lang="cs-CZ" dirty="0" smtClean="0"/>
              <a:t>( jenom vakuum ho zastaví)</a:t>
            </a:r>
          </a:p>
          <a:p>
            <a:r>
              <a:rPr lang="cs-CZ" dirty="0" smtClean="0"/>
              <a:t>Zdroje  v </a:t>
            </a:r>
            <a:r>
              <a:rPr lang="cs-CZ" dirty="0" smtClean="0"/>
              <a:t>přírodě: </a:t>
            </a:r>
            <a:r>
              <a:rPr lang="cs-CZ" dirty="0" smtClean="0"/>
              <a:t>sopky, bouřka, vodopády, větrné </a:t>
            </a:r>
            <a:r>
              <a:rPr lang="cs-CZ" dirty="0" smtClean="0"/>
              <a:t>turbulence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      </a:t>
            </a:r>
            <a:r>
              <a:rPr lang="cs-CZ" dirty="0" smtClean="0"/>
              <a:t>umělé:  </a:t>
            </a:r>
            <a:r>
              <a:rPr lang="cs-CZ" dirty="0" smtClean="0"/>
              <a:t>provoz větrných mlýnů, strojní zařízení, vlaky, výrobní stroje)</a:t>
            </a:r>
          </a:p>
          <a:p>
            <a:r>
              <a:rPr lang="cs-CZ" dirty="0" smtClean="0"/>
              <a:t>Nebezpečí: frekvence, které se shodují s biologickými rytmy ( nevolnost, zástava srdce, strach, nevolnost..)</a:t>
            </a:r>
          </a:p>
          <a:p>
            <a:r>
              <a:rPr lang="cs-CZ" dirty="0" smtClean="0"/>
              <a:t>Infrazvuk zesiluje emoční stavy </a:t>
            </a:r>
            <a:r>
              <a:rPr lang="cs-CZ" dirty="0" smtClean="0"/>
              <a:t>( kostely varhany, kino horory )</a:t>
            </a:r>
            <a:endParaRPr lang="cs-CZ" dirty="0" smtClean="0"/>
          </a:p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vosvdf.cz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cmsb</a:t>
            </a:r>
            <a:r>
              <a:rPr lang="cs-CZ" dirty="0" smtClean="0">
                <a:hlinkClick r:id="rId2"/>
              </a:rPr>
              <a:t>/data/</a:t>
            </a:r>
            <a:r>
              <a:rPr lang="cs-CZ" dirty="0" err="1" smtClean="0">
                <a:hlinkClick r:id="rId2"/>
              </a:rPr>
              <a:t>prilohy</a:t>
            </a:r>
            <a:r>
              <a:rPr lang="cs-CZ" dirty="0" smtClean="0">
                <a:hlinkClick r:id="rId2"/>
              </a:rPr>
              <a:t>/141030-EU_</a:t>
            </a:r>
            <a:r>
              <a:rPr lang="cs-CZ" dirty="0" err="1" smtClean="0">
                <a:hlinkClick r:id="rId2"/>
              </a:rPr>
              <a:t>penize</a:t>
            </a:r>
            <a:r>
              <a:rPr lang="cs-CZ" dirty="0" smtClean="0">
                <a:hlinkClick r:id="rId2"/>
              </a:rPr>
              <a:t>_do_skol_F/VY_32_INOVACE_0301_BECICKOVA_0308.pdf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0778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5115"/>
          </a:xfrm>
        </p:spPr>
        <p:txBody>
          <a:bodyPr>
            <a:normAutofit/>
          </a:bodyPr>
          <a:lstStyle/>
          <a:p>
            <a:r>
              <a:rPr lang="cs-CZ" sz="2800" dirty="0" smtClean="0"/>
              <a:t>Dopplerův efekt:   </a:t>
            </a:r>
            <a:r>
              <a:rPr lang="cs-CZ" sz="2000" b="1" dirty="0" smtClean="0"/>
              <a:t>Dopplerův jev</a:t>
            </a:r>
            <a:r>
              <a:rPr lang="cs-CZ" sz="2000" dirty="0" smtClean="0"/>
              <a:t>. = fyzikální jev, ke kterému dochází při vzájemném pohybu zdroje zvuku </a:t>
            </a:r>
            <a:r>
              <a:rPr lang="cs-CZ" sz="2000" dirty="0" smtClean="0"/>
              <a:t>k pozorovateli a naopak. projevuje </a:t>
            </a:r>
            <a:r>
              <a:rPr lang="cs-CZ" sz="2000" dirty="0" smtClean="0"/>
              <a:t>se změnou frekvence. Při přibližování zdroje hluku vnímáme zvuk o vyšší frekvenci, než je skutečná.  Při vzdalování je situace opačná.</a:t>
            </a:r>
            <a:endParaRPr lang="cs-CZ" sz="2800" dirty="0"/>
          </a:p>
        </p:txBody>
      </p:sp>
      <p:pic>
        <p:nvPicPr>
          <p:cNvPr id="1026" name="Picture 2" descr="C:\Users\uživatel\Downloads\stahování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5840" y="2153443"/>
            <a:ext cx="4598126" cy="3164205"/>
          </a:xfrm>
          <a:prstGeom prst="rect">
            <a:avLst/>
          </a:prstGeom>
          <a:noFill/>
        </p:spPr>
      </p:pic>
      <p:pic>
        <p:nvPicPr>
          <p:cNvPr id="1027" name="Picture 3" descr="C:\Users\uživatel\Downloads\stahování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4230" y="2155371"/>
            <a:ext cx="4361906" cy="2926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5560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https://sites.google.com/site/fyzikaakustika/ultrazvuk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hlinkClick r:id="rId2"/>
              </a:rPr>
              <a:t>https://sites.google.com/site/fyzikaakustika/ultrazvuk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https://www.google.com/search?client=opera&amp;q=dopplerův+jev&amp;sourceid=opera&amp;ie=UTF-8&amp;oe=UTF-8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</TotalTime>
  <Words>287</Words>
  <Application>Microsoft Office PowerPoint</Application>
  <PresentationFormat>Vlastní</PresentationFormat>
  <Paragraphs>44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Cesta</vt:lpstr>
      <vt:lpstr>Doplnění akustiky</vt:lpstr>
      <vt:lpstr>Biologický účinek zvuku</vt:lpstr>
      <vt:lpstr>Hlukové hladiny v decibelech: </vt:lpstr>
      <vt:lpstr>Hygienické normy zvuku</vt:lpstr>
      <vt:lpstr>Ultrazvuk  </vt:lpstr>
      <vt:lpstr>Infrazvuk</vt:lpstr>
      <vt:lpstr>Dopplerův efekt:   Dopplerův jev. = fyzikální jev, ke kterému dochází při vzájemném pohybu zdroje zvuku k pozorovateli a naopak. projevuje se změnou frekvence. Při přibližování zdroje hluku vnímáme zvuk o vyšší frekvenci, než je skutečná.  Při vzdalování je situace opačná.</vt:lpstr>
      <vt:lpstr>Zdroje:</vt:lpstr>
    </vt:vector>
  </TitlesOfParts>
  <Company>Základní škola J.A.Komenského Chodov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Doplnění akustiky</dc:title>
  <dc:creator>Jozef Kováč</dc:creator>
  <cp:lastModifiedBy>uživatel</cp:lastModifiedBy>
  <cp:revision>12</cp:revision>
  <dcterms:created xsi:type="dcterms:W3CDTF">2019-05-02T09:36:18Z</dcterms:created>
  <dcterms:modified xsi:type="dcterms:W3CDTF">2020-05-13T07:11:27Z</dcterms:modified>
</cp:coreProperties>
</file>